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24"/>
  </p:notesMasterIdLst>
  <p:sldIdLst>
    <p:sldId id="256" r:id="rId2"/>
    <p:sldId id="297" r:id="rId3"/>
    <p:sldId id="268" r:id="rId4"/>
    <p:sldId id="269" r:id="rId5"/>
    <p:sldId id="273" r:id="rId6"/>
    <p:sldId id="270" r:id="rId7"/>
    <p:sldId id="272" r:id="rId8"/>
    <p:sldId id="298" r:id="rId9"/>
    <p:sldId id="267" r:id="rId10"/>
    <p:sldId id="299" r:id="rId11"/>
    <p:sldId id="264" r:id="rId12"/>
    <p:sldId id="275" r:id="rId13"/>
    <p:sldId id="300" r:id="rId14"/>
    <p:sldId id="301" r:id="rId15"/>
    <p:sldId id="302" r:id="rId16"/>
    <p:sldId id="281" r:id="rId17"/>
    <p:sldId id="282" r:id="rId18"/>
    <p:sldId id="257" r:id="rId19"/>
    <p:sldId id="283" r:id="rId20"/>
    <p:sldId id="263" r:id="rId21"/>
    <p:sldId id="280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0"/>
    <p:restoredTop sz="95896"/>
  </p:normalViewPr>
  <p:slideViewPr>
    <p:cSldViewPr snapToGrid="0" snapToObjects="1">
      <p:cViewPr>
        <p:scale>
          <a:sx n="71" d="100"/>
          <a:sy n="71" d="100"/>
        </p:scale>
        <p:origin x="372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CE01D-CADC-9B4A-8904-6513A471B01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8D93-92B9-7E4B-B98F-434692445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Newer</a:t>
            </a:r>
          </a:p>
          <a:p>
            <a:r>
              <a:rPr lang="en-US" dirty="0" smtClean="0"/>
              <a:t>APIs</a:t>
            </a:r>
            <a:r>
              <a:rPr lang="en-US" baseline="0" dirty="0" smtClean="0"/>
              <a:t> use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Big Data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Database class with</a:t>
            </a:r>
            <a:r>
              <a:rPr lang="en-US" baseline="0" dirty="0" smtClean="0"/>
              <a:t> John Holmes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2"/>
            <a:ext cx="10464800" cy="1927225"/>
          </a:xfrm>
        </p:spPr>
        <p:txBody>
          <a:bodyPr anchor="b">
            <a:noAutofit/>
          </a:bodyPr>
          <a:lstStyle>
            <a:lvl1pPr>
              <a:defRPr sz="6400" cap="all" baseline="0"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67"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BEI_logo_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5461001"/>
            <a:ext cx="2635012" cy="1251188"/>
          </a:xfrm>
          <a:prstGeom prst="rect">
            <a:avLst/>
          </a:prstGeom>
        </p:spPr>
      </p:pic>
      <p:pic>
        <p:nvPicPr>
          <p:cNvPr id="11" name="Picture 10" descr="penn_full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5523799"/>
            <a:ext cx="3704236" cy="1219200"/>
          </a:xfrm>
          <a:prstGeom prst="rect">
            <a:avLst/>
          </a:prstGeom>
        </p:spPr>
      </p:pic>
      <p:pic>
        <p:nvPicPr>
          <p:cNvPr id="12" name="Picture 11" descr="IBI-logo-with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40" y="5523799"/>
            <a:ext cx="3301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4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4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4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Helvetica Neue"/>
              <a:cs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1219170" rtl="0" eaLnBrk="1" latinLnBrk="0" hangingPunct="1">
        <a:spcBef>
          <a:spcPct val="0"/>
        </a:spcBef>
        <a:buNone/>
        <a:defRPr sz="4800" kern="1200" spc="-133" baseline="0">
          <a:solidFill>
            <a:schemeClr val="tx2"/>
          </a:solidFill>
          <a:latin typeface="Helvetica Neue"/>
          <a:ea typeface="+mj-ea"/>
          <a:cs typeface="Helvetica Neue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133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67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1EA1-6CD2-AA45-AEAC-873477787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Information Retrieval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3D8D4-D63A-8145-B6F9-095B4078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Data Science for Biomedical Informatics (BMIN503/EPID600)</a:t>
            </a:r>
          </a:p>
          <a:p>
            <a:pPr>
              <a:lnSpc>
                <a:spcPct val="80000"/>
              </a:lnSpc>
            </a:pPr>
            <a:r>
              <a:rPr lang="en-US" dirty="0"/>
              <a:t>Blanca E. Himes, Ph.D. </a:t>
            </a:r>
          </a:p>
          <a:p>
            <a:r>
              <a:rPr lang="en-US" dirty="0"/>
              <a:t>9/11/18</a:t>
            </a:r>
          </a:p>
        </p:txBody>
      </p:sp>
    </p:spTree>
    <p:extLst>
      <p:ext uri="{BB962C8B-B14F-4D97-AF65-F5344CB8AC3E}">
        <p14:creationId xmlns:p14="http://schemas.microsoft.com/office/powerpoint/2010/main" val="424322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9-03 at 9.43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820"/>
            <a:ext cx="6564516" cy="3810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files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Social media platforms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50" y="3898820"/>
            <a:ext cx="2907698" cy="3017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64" y="1709928"/>
            <a:ext cx="3443927" cy="1865460"/>
          </a:xfrm>
          <a:prstGeom prst="rect">
            <a:avLst/>
          </a:prstGeom>
        </p:spPr>
      </p:pic>
      <p:pic>
        <p:nvPicPr>
          <p:cNvPr id="11" name="Picture 10" descr="Screen Shot 2015-09-09 at 1.4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48" y="3898820"/>
            <a:ext cx="6537098" cy="42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Tabular Text Files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342900"/>
            <a:r>
              <a:rPr lang="en-US" sz="2400" dirty="0"/>
              <a:t>The most common format used</a:t>
            </a:r>
          </a:p>
          <a:p>
            <a:pPr marL="800100" lvl="1" indent="-342900"/>
            <a:r>
              <a:rPr lang="en-US" sz="2000" dirty="0"/>
              <a:t>Tab-delimited: “\t” .txt</a:t>
            </a:r>
          </a:p>
          <a:p>
            <a:pPr marL="800100" lvl="1" indent="-342900"/>
            <a:r>
              <a:rPr lang="en-US" sz="2000" dirty="0"/>
              <a:t>Space-delimited: “ “ .txt</a:t>
            </a:r>
          </a:p>
          <a:p>
            <a:pPr marL="800100" lvl="1" indent="-342900"/>
            <a:r>
              <a:rPr lang="en-US" sz="2000" dirty="0"/>
              <a:t>Comma-delimited: “, “  .</a:t>
            </a:r>
            <a:r>
              <a:rPr lang="en-US" sz="2000" dirty="0" err="1"/>
              <a:t>csv</a:t>
            </a:r>
            <a:endParaRPr lang="en-US" sz="2000" dirty="0"/>
          </a:p>
          <a:p>
            <a:pPr marL="525780" indent="-342900"/>
            <a:r>
              <a:rPr lang="en-US" sz="2400" dirty="0"/>
              <a:t>Encoding can affect portability</a:t>
            </a:r>
          </a:p>
          <a:p>
            <a:pPr marL="800100" lvl="1" indent="-342900"/>
            <a:r>
              <a:rPr lang="en-US" sz="2000" dirty="0"/>
              <a:t>Be aware of origin of file if you have trouble opening one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30544" y="4298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Screen Shot 2015-09-09 at 1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51" y="4135626"/>
            <a:ext cx="6537098" cy="42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0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Formats: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Extensible Markup Language</a:t>
            </a:r>
          </a:p>
          <a:p>
            <a:r>
              <a:rPr lang="en-US" dirty="0"/>
              <a:t>Data format common in web apps</a:t>
            </a:r>
          </a:p>
          <a:p>
            <a:r>
              <a:rPr lang="en-US" dirty="0"/>
              <a:t>Consists of “markup” labels that begin and end with tags</a:t>
            </a:r>
          </a:p>
          <a:p>
            <a:r>
              <a:rPr lang="en-US" dirty="0"/>
              <a:t>Within tags are content of specific instances</a:t>
            </a:r>
          </a:p>
          <a:p>
            <a:r>
              <a:rPr lang="en-US" dirty="0"/>
              <a:t>Attributes can be assigned to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583499"/>
            <a:ext cx="67629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/>
                <a:cs typeface="Helvetica Neue"/>
              </a:rPr>
              <a:t>https://</a:t>
            </a:r>
            <a:r>
              <a:rPr lang="en-US" sz="1200" dirty="0" err="1">
                <a:latin typeface="Helvetica Neue"/>
                <a:cs typeface="Helvetica Neue"/>
              </a:rPr>
              <a:t>blogs.datadirect.com</a:t>
            </a:r>
            <a:r>
              <a:rPr lang="en-US" sz="1200" dirty="0">
                <a:latin typeface="Helvetica Neue"/>
                <a:cs typeface="Helvetica Neue"/>
              </a:rPr>
              <a:t>/2010/11/dude-you-got-soap-in-my-</a:t>
            </a:r>
            <a:r>
              <a:rPr lang="en-US" sz="1200" dirty="0" err="1">
                <a:latin typeface="Helvetica Neue"/>
                <a:cs typeface="Helvetica Neue"/>
              </a:rPr>
              <a:t>filesystem.html</a:t>
            </a:r>
            <a:endParaRPr lang="en-US" sz="1200" dirty="0"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20" y="3771048"/>
            <a:ext cx="3270710" cy="28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6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Format in Biomedicine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Pubmed</a:t>
            </a:r>
            <a:endParaRPr lang="en-US" dirty="0"/>
          </a:p>
          <a:p>
            <a:pPr lvl="1"/>
            <a:r>
              <a:rPr lang="en-US" dirty="0"/>
              <a:t>Ontologies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9" name="Picture 8" descr="Screen Shot 2015-09-03 at 9.41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949"/>
          <a:stretch/>
        </p:blipFill>
        <p:spPr>
          <a:xfrm>
            <a:off x="1600200" y="2626796"/>
            <a:ext cx="9067800" cy="3925407"/>
          </a:xfrm>
          <a:prstGeom prst="rect">
            <a:avLst/>
          </a:prstGeom>
        </p:spPr>
      </p:pic>
      <p:pic>
        <p:nvPicPr>
          <p:cNvPr id="6" name="Picture 5" descr="Screen Shot 2015-09-03 at 9.43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72" y="2626796"/>
            <a:ext cx="7703728" cy="4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Formats: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Javascript</a:t>
            </a:r>
            <a:r>
              <a:rPr lang="en-US" dirty="0"/>
              <a:t> Object Notation</a:t>
            </a:r>
          </a:p>
          <a:p>
            <a:pPr>
              <a:buFont typeface="Arial"/>
              <a:buChar char="•"/>
            </a:pPr>
            <a:r>
              <a:rPr lang="en-US" dirty="0"/>
              <a:t>Data format common for application programming interfaces (APIs)</a:t>
            </a:r>
          </a:p>
          <a:p>
            <a:pPr>
              <a:buFont typeface="Arial"/>
              <a:buChar char="•"/>
            </a:pPr>
            <a:r>
              <a:rPr lang="en-US" dirty="0"/>
              <a:t>Effective for quick server-to-browser communication</a:t>
            </a:r>
          </a:p>
          <a:p>
            <a:pPr>
              <a:buFont typeface="Arial"/>
              <a:buChar char="•"/>
            </a:pPr>
            <a:r>
              <a:rPr lang="en-US" dirty="0"/>
              <a:t>Consists of </a:t>
            </a:r>
            <a:r>
              <a:rPr lang="en-US" dirty="0" err="1"/>
              <a:t>attribute:value</a:t>
            </a:r>
            <a:r>
              <a:rPr lang="en-US" dirty="0"/>
              <a:t> pairs</a:t>
            </a:r>
          </a:p>
          <a:p>
            <a:pPr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7" name="Picture 6" descr="Screen Shot 2015-09-03 at 9.53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35" y="3329321"/>
            <a:ext cx="2976785" cy="33777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53200"/>
            <a:ext cx="297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https://</a:t>
            </a:r>
            <a:r>
              <a:rPr lang="en-US" sz="1400" dirty="0" err="1">
                <a:latin typeface="Helvetica Neue"/>
                <a:cs typeface="Helvetica Neue"/>
              </a:rPr>
              <a:t>en.wikipedia.org</a:t>
            </a:r>
            <a:r>
              <a:rPr lang="en-US" sz="1400" dirty="0">
                <a:latin typeface="Helvetica Neue"/>
                <a:cs typeface="Helvetica Neue"/>
              </a:rPr>
              <a:t>/wiki/JSON</a:t>
            </a:r>
          </a:p>
        </p:txBody>
      </p:sp>
    </p:spTree>
    <p:extLst>
      <p:ext uri="{BB962C8B-B14F-4D97-AF65-F5344CB8AC3E}">
        <p14:creationId xmlns:p14="http://schemas.microsoft.com/office/powerpoint/2010/main" val="292775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 in Biomedicine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  <a:p>
            <a:r>
              <a:rPr lang="en-US" dirty="0"/>
              <a:t>APIs for major websites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6" name="Picture 5" descr="Screen Shot 2015-09-03 at 10.00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60233"/>
            <a:ext cx="8534052" cy="141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2564387"/>
            <a:ext cx="325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ICD-10-CM Code for Asthma: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535562"/>
            <a:ext cx="2274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http://www.icd10api.com/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3262942"/>
            <a:ext cx="9631226" cy="3592496"/>
            <a:chOff x="-1524000" y="3267530"/>
            <a:chExt cx="9631226" cy="3592496"/>
          </a:xfrm>
        </p:grpSpPr>
        <p:grpSp>
          <p:nvGrpSpPr>
            <p:cNvPr id="15" name="Group 14"/>
            <p:cNvGrpSpPr/>
            <p:nvPr/>
          </p:nvGrpSpPr>
          <p:grpSpPr>
            <a:xfrm>
              <a:off x="1388791" y="3267530"/>
              <a:ext cx="6718435" cy="2068235"/>
              <a:chOff x="1388791" y="3267530"/>
              <a:chExt cx="6718435" cy="2068235"/>
            </a:xfrm>
          </p:grpSpPr>
          <p:pic>
            <p:nvPicPr>
              <p:cNvPr id="9" name="Picture 8" descr="Screen Shot 2015-09-03 at 10.13.35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5554" y="4671597"/>
                <a:ext cx="6641672" cy="66416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398709" y="4378145"/>
                <a:ext cx="1402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Helvetica Neue"/>
                    <a:cs typeface="Helvetica Neue"/>
                  </a:rPr>
                  <a:t>GitHub</a:t>
                </a:r>
                <a:r>
                  <a:rPr lang="en-US" dirty="0">
                    <a:latin typeface="Helvetica Neue"/>
                    <a:cs typeface="Helvetica Neue"/>
                  </a:rPr>
                  <a:t> API:</a:t>
                </a:r>
              </a:p>
            </p:txBody>
          </p:sp>
          <p:pic>
            <p:nvPicPr>
              <p:cNvPr id="11" name="Picture 10" descr="Screen Shot 2015-09-03 at 10.18.55 A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0669" y="3267530"/>
                <a:ext cx="4754253" cy="97331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388791" y="3267530"/>
                <a:ext cx="1364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"/>
                    <a:cs typeface="Helvetica Neue"/>
                  </a:rPr>
                  <a:t>Twitter API: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-1524000" y="6235414"/>
              <a:ext cx="28880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 Neue"/>
                  <a:cs typeface="Helvetica Neue"/>
                </a:rPr>
                <a:t>https://</a:t>
              </a:r>
              <a:r>
                <a:rPr lang="en-US" sz="1400" dirty="0" err="1">
                  <a:latin typeface="Helvetica Neue"/>
                  <a:cs typeface="Helvetica Neue"/>
                </a:rPr>
                <a:t>dev.twitter.com</a:t>
              </a:r>
              <a:r>
                <a:rPr lang="en-US" sz="1400" dirty="0">
                  <a:latin typeface="Helvetica Neue"/>
                  <a:cs typeface="Helvetica Neue"/>
                </a:rPr>
                <a:t>/rest/public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24000" y="6552249"/>
              <a:ext cx="2813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/>
                  <a:cs typeface="Helvetica Neue"/>
                </a:rPr>
                <a:t>https://</a:t>
              </a:r>
              <a:r>
                <a:rPr lang="en-US" sz="1400" dirty="0" err="1">
                  <a:latin typeface="Helvetica Neue"/>
                  <a:cs typeface="Helvetica Neue"/>
                </a:rPr>
                <a:t>developer.github.com</a:t>
              </a:r>
              <a:r>
                <a:rPr lang="en-US" sz="1400" dirty="0">
                  <a:latin typeface="Helvetica Neue"/>
                  <a:cs typeface="Helvetica Neue"/>
                </a:rPr>
                <a:t>/v3/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921586" y="22036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Formats: HDF5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Data Format</a:t>
            </a:r>
          </a:p>
          <a:p>
            <a:r>
              <a:rPr lang="en-US" dirty="0"/>
              <a:t>Unique technology suite that makes possible the management of extremely large and complex data collections</a:t>
            </a:r>
          </a:p>
          <a:p>
            <a:r>
              <a:rPr lang="en-US" dirty="0"/>
              <a:t>Versatile data model to represent complex data objects and metadata</a:t>
            </a:r>
          </a:p>
          <a:p>
            <a:r>
              <a:rPr lang="en-US" dirty="0"/>
              <a:t>No limit on number/size of data objects</a:t>
            </a:r>
          </a:p>
          <a:p>
            <a:r>
              <a:rPr lang="en-US" dirty="0"/>
              <a:t>Consists of:</a:t>
            </a:r>
          </a:p>
          <a:p>
            <a:pPr lvl="1"/>
            <a:r>
              <a:rPr lang="en-US" i="1" dirty="0"/>
              <a:t>groups:</a:t>
            </a:r>
            <a:r>
              <a:rPr lang="en-US" dirty="0"/>
              <a:t> contain datasets/metadata</a:t>
            </a:r>
          </a:p>
          <a:p>
            <a:pPr lvl="1"/>
            <a:r>
              <a:rPr lang="en-US" i="1" dirty="0"/>
              <a:t>datasets:</a:t>
            </a:r>
            <a:r>
              <a:rPr lang="en-US" dirty="0"/>
              <a:t> multidimensional arrays of data/metadata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643" y="6553200"/>
            <a:ext cx="410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https://</a:t>
            </a:r>
            <a:r>
              <a:rPr lang="en-US" sz="1400" dirty="0" err="1">
                <a:latin typeface="Helvetica Neue"/>
                <a:cs typeface="Helvetica Neue"/>
              </a:rPr>
              <a:t>portal.hdfgroup.org</a:t>
            </a:r>
            <a:r>
              <a:rPr lang="en-US" sz="1400" dirty="0">
                <a:latin typeface="Helvetica Neue"/>
                <a:cs typeface="Helvetica Neue"/>
              </a:rPr>
              <a:t>/display/HDF5/HDF5</a:t>
            </a:r>
          </a:p>
        </p:txBody>
      </p:sp>
    </p:spTree>
    <p:extLst>
      <p:ext uri="{BB962C8B-B14F-4D97-AF65-F5344CB8AC3E}">
        <p14:creationId xmlns:p14="http://schemas.microsoft.com/office/powerpoint/2010/main" val="9586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Format in Biomedicine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next-generation sequencing analysis programs (e.g. </a:t>
            </a:r>
            <a:r>
              <a:rPr lang="en-US" dirty="0" err="1"/>
              <a:t>Kallisto</a:t>
            </a:r>
            <a:r>
              <a:rPr lang="en-US" dirty="0"/>
              <a:t>)</a:t>
            </a:r>
          </a:p>
          <a:p>
            <a:r>
              <a:rPr lang="en-US" dirty="0" err="1"/>
              <a:t>NeuroHDF</a:t>
            </a:r>
            <a:r>
              <a:rPr lang="en-US" dirty="0"/>
              <a:t>: software to manage neuroscience data</a:t>
            </a:r>
          </a:p>
          <a:p>
            <a:r>
              <a:rPr lang="en-US" dirty="0"/>
              <a:t>ITK: toolkit for performing registration and segmentation of medical images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05863" y="6550223"/>
            <a:ext cx="7219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https://</a:t>
            </a:r>
            <a:r>
              <a:rPr lang="en-US" sz="1400" dirty="0" err="1">
                <a:latin typeface="Helvetica Neue"/>
                <a:cs typeface="Helvetica Neue"/>
              </a:rPr>
              <a:t>www.hdfgroup.org</a:t>
            </a:r>
            <a:r>
              <a:rPr lang="en-US" sz="1400" dirty="0">
                <a:latin typeface="Helvetica Neue"/>
                <a:cs typeface="Helvetica Neue"/>
              </a:rPr>
              <a:t>/products/hdf5_tools/</a:t>
            </a:r>
            <a:r>
              <a:rPr lang="en-US" sz="1400" dirty="0" err="1">
                <a:latin typeface="Helvetica Neue"/>
                <a:cs typeface="Helvetica Neue"/>
              </a:rPr>
              <a:t>SWSummarybyType.htm</a:t>
            </a:r>
            <a:endParaRPr lang="en-US" sz="1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708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342900"/>
            <a:r>
              <a:rPr lang="en-US" dirty="0" err="1"/>
              <a:t>Webscraping</a:t>
            </a:r>
            <a:r>
              <a:rPr lang="en-US" dirty="0"/>
              <a:t>: going through HTML code of websites and extracting data directly from them</a:t>
            </a:r>
          </a:p>
          <a:p>
            <a:pPr marL="525780" indent="-342900"/>
            <a:r>
              <a:rPr lang="en-US" dirty="0"/>
              <a:t>Can be illegal, there may be a statement in Terms of Use prohibiting it, can get your IP address blocked</a:t>
            </a:r>
          </a:p>
          <a:p>
            <a:pPr marL="525780" indent="-342900"/>
            <a:r>
              <a:rPr lang="en-US" dirty="0"/>
              <a:t>Direct connections to websites can be opened in R with </a:t>
            </a:r>
            <a:r>
              <a:rPr lang="en-US" i="1" dirty="0" err="1"/>
              <a:t>url</a:t>
            </a:r>
            <a:r>
              <a:rPr lang="en-US" dirty="0"/>
              <a:t> or other commands in the </a:t>
            </a:r>
            <a:r>
              <a:rPr lang="en-US" i="1" dirty="0" err="1"/>
              <a:t>httr</a:t>
            </a:r>
            <a:r>
              <a:rPr lang="en-US" i="1" dirty="0"/>
              <a:t> </a:t>
            </a:r>
            <a:r>
              <a:rPr lang="en-US" dirty="0"/>
              <a:t>or</a:t>
            </a:r>
            <a:r>
              <a:rPr lang="en-US" i="1" dirty="0"/>
              <a:t> </a:t>
            </a:r>
            <a:r>
              <a:rPr lang="en-US" i="1" dirty="0" err="1"/>
              <a:t>RCurl</a:t>
            </a:r>
            <a:r>
              <a:rPr lang="en-US" dirty="0"/>
              <a:t> packages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30544" y="4298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Programming Interfaces (APIs)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websites often have specific applications dedicated to developers being able to access/use their data</a:t>
            </a:r>
          </a:p>
          <a:p>
            <a:r>
              <a:rPr lang="en-US" dirty="0"/>
              <a:t>The </a:t>
            </a:r>
            <a:r>
              <a:rPr lang="en-US" i="1" dirty="0" err="1"/>
              <a:t>httr</a:t>
            </a:r>
            <a:r>
              <a:rPr lang="en-US" dirty="0"/>
              <a:t> R package can be used to access most APIs (e.g. Google, Twitter,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366324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and Cleaning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most frustrating and time consuming step in data analysis</a:t>
            </a:r>
          </a:p>
          <a:p>
            <a:r>
              <a:rPr lang="en-US" dirty="0"/>
              <a:t>Some data scientists demand “clean” data prior to analysis</a:t>
            </a:r>
          </a:p>
          <a:p>
            <a:pPr lvl="1"/>
            <a:r>
              <a:rPr lang="en-US" dirty="0"/>
              <a:t>Can be a mistake</a:t>
            </a:r>
          </a:p>
          <a:p>
            <a:r>
              <a:rPr lang="en-US" dirty="0"/>
              <a:t>Good science depends on clean data, clean data depends on: </a:t>
            </a:r>
          </a:p>
          <a:p>
            <a:pPr lvl="1"/>
            <a:r>
              <a:rPr lang="en-US" dirty="0"/>
              <a:t>Good scientific judgment </a:t>
            </a:r>
          </a:p>
          <a:p>
            <a:pPr lvl="1"/>
            <a:r>
              <a:rPr lang="en-US" dirty="0"/>
              <a:t>A lot of tedious and careful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408699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342900"/>
            <a:r>
              <a:rPr lang="en-US" dirty="0"/>
              <a:t>We will not cover in great depth</a:t>
            </a:r>
          </a:p>
          <a:p>
            <a:pPr marL="525780" indent="-342900"/>
            <a:r>
              <a:rPr lang="en-US" dirty="0"/>
              <a:t>MySQL</a:t>
            </a:r>
          </a:p>
          <a:p>
            <a:pPr marL="800100" lvl="1" indent="-342900"/>
            <a:r>
              <a:rPr lang="en-US" dirty="0"/>
              <a:t>Open source, widely used database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30544" y="4298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550223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https://</a:t>
            </a:r>
            <a:r>
              <a:rPr lang="en-US" sz="1400" dirty="0" err="1">
                <a:latin typeface="Helvetica Neue"/>
                <a:cs typeface="Helvetica Neue"/>
              </a:rPr>
              <a:t>www.mysql.com</a:t>
            </a:r>
            <a:endParaRPr lang="en-US" sz="1400" dirty="0"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798" y="2674500"/>
            <a:ext cx="3699203" cy="38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4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342900"/>
            <a:r>
              <a:rPr lang="en-US" dirty="0"/>
              <a:t>We will not cover in great depth</a:t>
            </a:r>
          </a:p>
          <a:p>
            <a:pPr marL="525780" indent="-342900"/>
            <a:r>
              <a:rPr lang="en-US" dirty="0"/>
              <a:t>MySQL</a:t>
            </a:r>
          </a:p>
          <a:p>
            <a:pPr marL="800100" lvl="1" indent="-342900"/>
            <a:r>
              <a:rPr lang="en-US" dirty="0"/>
              <a:t>Open source, widely used database software</a:t>
            </a:r>
          </a:p>
          <a:p>
            <a:pPr marL="800100" lvl="1" indent="-342900"/>
            <a:r>
              <a:rPr lang="en-US" dirty="0"/>
              <a:t>If MySQL is installed on your computer, you can interface with R using </a:t>
            </a:r>
            <a:r>
              <a:rPr lang="en-US" dirty="0" err="1"/>
              <a:t>RMySQL</a:t>
            </a:r>
            <a:r>
              <a:rPr lang="en-US" dirty="0"/>
              <a:t> / </a:t>
            </a:r>
            <a:r>
              <a:rPr lang="en-US" dirty="0" err="1"/>
              <a:t>RMariaDB</a:t>
            </a:r>
            <a:r>
              <a:rPr lang="en-US" dirty="0"/>
              <a:t> package</a:t>
            </a:r>
          </a:p>
          <a:p>
            <a:pPr marL="800100" lvl="1" indent="-34290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32671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https://</a:t>
            </a:r>
            <a:r>
              <a:rPr lang="en-US" sz="1400" dirty="0" err="1">
                <a:latin typeface="Helvetica Neue"/>
                <a:cs typeface="Helvetica Neue"/>
              </a:rPr>
              <a:t>www.mysql.com</a:t>
            </a:r>
            <a:endParaRPr lang="en-US" sz="1400" dirty="0">
              <a:latin typeface="Helvetica Neue"/>
              <a:cs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55360" y="4006100"/>
            <a:ext cx="8210467" cy="2547100"/>
            <a:chOff x="576526" y="3841205"/>
            <a:chExt cx="8210467" cy="2547100"/>
          </a:xfrm>
        </p:grpSpPr>
        <p:pic>
          <p:nvPicPr>
            <p:cNvPr id="13" name="Picture 12" descr="Screen Shot 2015-09-03 at 4.33.2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26" y="5137594"/>
              <a:ext cx="7873971" cy="1250711"/>
            </a:xfrm>
            <a:prstGeom prst="rect">
              <a:avLst/>
            </a:prstGeom>
          </p:spPr>
        </p:pic>
        <p:pic>
          <p:nvPicPr>
            <p:cNvPr id="5" name="Picture 4" descr="Screen Shot 2017-09-11 at 12.42.1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26" y="3841205"/>
              <a:ext cx="8210467" cy="1296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436936" cy="15001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Go to course CANVAS page (https://</a:t>
            </a:r>
            <a:r>
              <a:rPr lang="en-US" sz="2000" dirty="0" err="1">
                <a:solidFill>
                  <a:schemeClr val="bg2"/>
                </a:solidFill>
              </a:rPr>
              <a:t>canvas.upenn.edu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r>
              <a:rPr lang="en-US" sz="2000" dirty="0">
                <a:solidFill>
                  <a:schemeClr val="bg2"/>
                </a:solidFill>
              </a:rPr>
              <a:t>Under “Files” download “5_information_retrieval.html” AND “5_information_retrieval.Rmd”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870B-F589-6141-9349-D5C38BF8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C359-B7AD-0F46-8D71-68E5F0C3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210433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6 at 3.43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/>
          <a:stretch/>
        </p:blipFill>
        <p:spPr>
          <a:xfrm>
            <a:off x="5803904" y="512124"/>
            <a:ext cx="4189538" cy="2023751"/>
          </a:xfrm>
          <a:prstGeom prst="rect">
            <a:avLst/>
          </a:prstGeom>
        </p:spPr>
      </p:pic>
      <p:pic>
        <p:nvPicPr>
          <p:cNvPr id="7" name="Picture 6" descr="10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5"/>
          <a:stretch/>
        </p:blipFill>
        <p:spPr>
          <a:xfrm>
            <a:off x="8491149" y="4906846"/>
            <a:ext cx="2296772" cy="1951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3" name="Picture 2" descr="Screen Shot 2015-08-06 at 3.42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1" y="1404302"/>
            <a:ext cx="4970955" cy="1991758"/>
          </a:xfrm>
          <a:prstGeom prst="rect">
            <a:avLst/>
          </a:prstGeom>
        </p:spPr>
      </p:pic>
      <p:pic>
        <p:nvPicPr>
          <p:cNvPr id="5" name="Picture 4" descr="Screen Shot 2015-08-06 at 3.49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6" y="3412555"/>
            <a:ext cx="3756577" cy="3480584"/>
          </a:xfrm>
          <a:prstGeom prst="rect">
            <a:avLst/>
          </a:prstGeom>
        </p:spPr>
      </p:pic>
      <p:pic>
        <p:nvPicPr>
          <p:cNvPr id="8" name="Picture 7" descr="huED0F40_2013011601154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35" y="2020455"/>
            <a:ext cx="2296772" cy="2665253"/>
          </a:xfrm>
          <a:prstGeom prst="rect">
            <a:avLst/>
          </a:prstGeom>
        </p:spPr>
      </p:pic>
      <p:pic>
        <p:nvPicPr>
          <p:cNvPr id="6" name="Picture 5" descr="Screen Shot 2015-08-06 at 3.51.13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38" t="-4379" r="12556" b="1"/>
          <a:stretch/>
        </p:blipFill>
        <p:spPr>
          <a:xfrm>
            <a:off x="4263503" y="3123273"/>
            <a:ext cx="3664993" cy="37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5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  <p:pic>
        <p:nvPicPr>
          <p:cNvPr id="3" name="Picture 2" descr="Screen Shot 2015-08-06 at 3.46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" y="1441601"/>
            <a:ext cx="4679707" cy="2749399"/>
          </a:xfrm>
          <a:prstGeom prst="rect">
            <a:avLst/>
          </a:prstGeom>
        </p:spPr>
      </p:pic>
      <p:pic>
        <p:nvPicPr>
          <p:cNvPr id="6" name="Picture 5" descr="Screen Shot 2015-08-21 at 11.00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34" y="4220140"/>
            <a:ext cx="4648766" cy="2637861"/>
          </a:xfrm>
          <a:prstGeom prst="rect">
            <a:avLst/>
          </a:prstGeom>
        </p:spPr>
      </p:pic>
      <p:pic>
        <p:nvPicPr>
          <p:cNvPr id="7" name="Picture 6" descr="Screen Shot 2015-08-21 at 11.03.1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0"/>
          <a:stretch/>
        </p:blipFill>
        <p:spPr>
          <a:xfrm>
            <a:off x="6285900" y="1204754"/>
            <a:ext cx="4462876" cy="56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</a:t>
            </a:r>
          </a:p>
          <a:p>
            <a:pPr lvl="1"/>
            <a:r>
              <a:rPr lang="en-US" dirty="0"/>
              <a:t>Rows: individual observations</a:t>
            </a:r>
          </a:p>
          <a:p>
            <a:pPr lvl="1"/>
            <a:r>
              <a:rPr lang="en-US" dirty="0"/>
              <a:t>Columns: individual variables</a:t>
            </a:r>
          </a:p>
          <a:p>
            <a:r>
              <a:rPr lang="en-US" dirty="0"/>
              <a:t>May have multiple such tables, linked by identifiers</a:t>
            </a:r>
          </a:p>
          <a:p>
            <a:r>
              <a:rPr lang="en-US" dirty="0"/>
              <a:t>Code book with metadata may be necessary/helpful:</a:t>
            </a:r>
          </a:p>
          <a:p>
            <a:pPr lvl="1"/>
            <a:r>
              <a:rPr lang="en-US" dirty="0"/>
              <a:t>Data dictionary</a:t>
            </a:r>
          </a:p>
          <a:p>
            <a:pPr lvl="1"/>
            <a:r>
              <a:rPr lang="en-US" dirty="0"/>
              <a:t>Origin of data</a:t>
            </a:r>
          </a:p>
          <a:p>
            <a:pPr lvl="1"/>
            <a:r>
              <a:rPr lang="en-US" dirty="0"/>
              <a:t>Experimental design</a:t>
            </a:r>
          </a:p>
          <a:p>
            <a:r>
              <a:rPr lang="en-US" dirty="0"/>
              <a:t>Start with clean but UNPROCESSED data, or know how it has been pre-processed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7220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Code to Clean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simplify and quicken preparation of data</a:t>
            </a:r>
          </a:p>
          <a:p>
            <a:r>
              <a:rPr lang="en-US" dirty="0"/>
              <a:t>Increases reproducibility of results</a:t>
            </a:r>
          </a:p>
          <a:p>
            <a:r>
              <a:rPr lang="en-US" dirty="0"/>
              <a:t>Write into a script (.R or 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r>
              <a:rPr lang="en-US" dirty="0"/>
              <a:t>Add comments to describe all steps and rationale for choices</a:t>
            </a:r>
          </a:p>
          <a:p>
            <a:r>
              <a:rPr lang="en-US" dirty="0"/>
              <a:t>Include download process of external data in scripts to maximize reproducibility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29956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and Analysis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biomedical informatics data types are common so there are standards for </a:t>
            </a:r>
          </a:p>
          <a:p>
            <a:pPr lvl="1"/>
            <a:r>
              <a:rPr lang="en-US" dirty="0"/>
              <a:t>Data file formats</a:t>
            </a:r>
          </a:p>
          <a:p>
            <a:pPr lvl="1"/>
            <a:r>
              <a:rPr lang="en-US" dirty="0"/>
              <a:t>Data pre-processing</a:t>
            </a:r>
          </a:p>
          <a:p>
            <a:pPr lvl="1"/>
            <a:r>
              <a:rPr lang="en-US" dirty="0"/>
              <a:t>Analysis</a:t>
            </a:r>
          </a:p>
          <a:p>
            <a:r>
              <a:rPr lang="en-US" dirty="0"/>
              <a:t>Not always the case!</a:t>
            </a:r>
          </a:p>
          <a:p>
            <a:r>
              <a:rPr lang="en-US" dirty="0"/>
              <a:t>Either way, become as familiar as possible with all steps involved in generating data you use</a:t>
            </a:r>
          </a:p>
          <a:p>
            <a:pPr lvl="1"/>
            <a:r>
              <a:rPr lang="en-US" dirty="0"/>
              <a:t>Errors in pre-processing can greatly impact downstream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14324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</a:t>
            </a:r>
          </a:p>
          <a:p>
            <a:pPr lvl="1"/>
            <a:r>
              <a:rPr lang="en-US" dirty="0"/>
              <a:t>Country of origin, gender, medications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Height, blood pressure, expression levels for a gene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8418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  <a:p>
            <a:pPr lvl="1"/>
            <a:r>
              <a:rPr lang="en-US" dirty="0"/>
              <a:t>Two non-overlapping outcomes</a:t>
            </a:r>
          </a:p>
          <a:p>
            <a:r>
              <a:rPr lang="en-US" dirty="0"/>
              <a:t>Categorical</a:t>
            </a:r>
          </a:p>
          <a:p>
            <a:pPr lvl="1"/>
            <a:r>
              <a:rPr lang="en-US" dirty="0"/>
              <a:t>Distinct categories can be represented as integers</a:t>
            </a:r>
          </a:p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Can have any value within a range of numbers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</a:t>
            </a:r>
          </a:p>
        </p:txBody>
      </p:sp>
    </p:spTree>
    <p:extLst>
      <p:ext uri="{BB962C8B-B14F-4D97-AF65-F5344CB8AC3E}">
        <p14:creationId xmlns:p14="http://schemas.microsoft.com/office/powerpoint/2010/main" val="964931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penn_wide_helvetica">
  <a:themeElements>
    <a:clrScheme name="Custom 2">
      <a:dk1>
        <a:srgbClr val="1C375E"/>
      </a:dk1>
      <a:lt1>
        <a:sysClr val="window" lastClr="FFFFFF"/>
      </a:lt1>
      <a:dk2>
        <a:srgbClr val="841D2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008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763</Words>
  <Application>Microsoft Office PowerPoint</Application>
  <PresentationFormat>Widescreen</PresentationFormat>
  <Paragraphs>180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Helvetica Neue</vt:lpstr>
      <vt:lpstr>upenn_wide_helvetica</vt:lpstr>
      <vt:lpstr>Information Retrieval</vt:lpstr>
      <vt:lpstr>Getting and Cleaning Data</vt:lpstr>
      <vt:lpstr>Raw Data</vt:lpstr>
      <vt:lpstr>Clean Data</vt:lpstr>
      <vt:lpstr>Clean Data</vt:lpstr>
      <vt:lpstr>Use Code to Clean Data</vt:lpstr>
      <vt:lpstr>Standards and Analysis Pipelines</vt:lpstr>
      <vt:lpstr>Basic Data Characteristics</vt:lpstr>
      <vt:lpstr>Basic Data Characteristics</vt:lpstr>
      <vt:lpstr>Sources of Data</vt:lpstr>
      <vt:lpstr>Tabular Text Files</vt:lpstr>
      <vt:lpstr>Other Common Formats: XML</vt:lpstr>
      <vt:lpstr>XML Format in Biomedicine</vt:lpstr>
      <vt:lpstr>Other Common Formats: JSON</vt:lpstr>
      <vt:lpstr>JSON Format in Biomedicine</vt:lpstr>
      <vt:lpstr>Other Common Formats: HDF5</vt:lpstr>
      <vt:lpstr>HDF5 Format in Biomedicine</vt:lpstr>
      <vt:lpstr>Websites</vt:lpstr>
      <vt:lpstr>Application Programming Interfaces (APIs)</vt:lpstr>
      <vt:lpstr>Databases</vt:lpstr>
      <vt:lpstr>Databases</vt:lpstr>
      <vt:lpstr>Practicum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and R</dc:title>
  <dc:creator>Himes, Blanca</dc:creator>
  <cp:lastModifiedBy>Jesse Chittams</cp:lastModifiedBy>
  <cp:revision>72</cp:revision>
  <dcterms:created xsi:type="dcterms:W3CDTF">2018-08-02T13:55:44Z</dcterms:created>
  <dcterms:modified xsi:type="dcterms:W3CDTF">2018-09-11T17:54:41Z</dcterms:modified>
</cp:coreProperties>
</file>